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11" r:id="rId2"/>
  </p:sldMasterIdLst>
  <p:notesMasterIdLst>
    <p:notesMasterId r:id="rId18"/>
  </p:notesMasterIdLst>
  <p:sldIdLst>
    <p:sldId id="260" r:id="rId3"/>
    <p:sldId id="262" r:id="rId4"/>
    <p:sldId id="263" r:id="rId5"/>
    <p:sldId id="265" r:id="rId6"/>
    <p:sldId id="267" r:id="rId7"/>
    <p:sldId id="268" r:id="rId8"/>
    <p:sldId id="270" r:id="rId9"/>
    <p:sldId id="272" r:id="rId10"/>
    <p:sldId id="274" r:id="rId11"/>
    <p:sldId id="276" r:id="rId12"/>
    <p:sldId id="278" r:id="rId13"/>
    <p:sldId id="280" r:id="rId14"/>
    <p:sldId id="281" r:id="rId15"/>
    <p:sldId id="284" r:id="rId16"/>
    <p:sldId id="283" r:id="rId17"/>
  </p:sldIdLst>
  <p:sldSz cx="9144000" cy="6858000" type="screen4x3"/>
  <p:notesSz cx="6858000" cy="9144000"/>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3399"/>
    <a:srgbClr val="CC0099"/>
    <a:srgbClr val="CC3399"/>
    <a:srgbClr val="9900CC"/>
    <a:srgbClr val="CC00FF"/>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99" autoAdjust="0"/>
    <p:restoredTop sz="94581" autoAdjust="0"/>
  </p:normalViewPr>
  <p:slideViewPr>
    <p:cSldViewPr>
      <p:cViewPr varScale="1">
        <p:scale>
          <a:sx n="91" d="100"/>
          <a:sy n="91" d="100"/>
        </p:scale>
        <p:origin x="-126" y="-270"/>
      </p:cViewPr>
      <p:guideLst>
        <p:guide orient="horz" pos="2160"/>
        <p:guide pos="2880"/>
      </p:guideLst>
    </p:cSldViewPr>
  </p:slideViewPr>
  <p:outlineViewPr>
    <p:cViewPr>
      <p:scale>
        <a:sx n="33" d="100"/>
        <a:sy n="33" d="100"/>
      </p:scale>
      <p:origin x="24" y="6336"/>
    </p:cViewPr>
  </p:outlineViewPr>
  <p:notesTextViewPr>
    <p:cViewPr>
      <p:scale>
        <a:sx n="100" d="100"/>
        <a:sy n="100" d="100"/>
      </p:scale>
      <p:origin x="0" y="0"/>
    </p:cViewPr>
  </p:notesTextViewPr>
  <p:sorterViewPr>
    <p:cViewPr>
      <p:scale>
        <a:sx n="50" d="100"/>
        <a:sy n="50" d="100"/>
      </p:scale>
      <p:origin x="0" y="25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4095B-7A7C-4159-A482-D5FFFE317B21}" type="datetimeFigureOut">
              <a:rPr lang="en-US" smtClean="0"/>
              <a:pPr/>
              <a:t>10/28/2012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52269D-87DB-4827-B8BC-CDB08F4FEF1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504" y="116632"/>
            <a:ext cx="8928992" cy="792088"/>
          </a:xfrm>
        </p:spPr>
        <p:txBody>
          <a:bodyPr anchor="t" anchorCtr="0">
            <a:noAutofit/>
          </a:bodyPr>
          <a:lstStyle>
            <a:lvl1pPr algn="l">
              <a:defRPr lang="en-US" altLang="en-US" sz="4000" b="1" kern="1200" dirty="0" smtClean="0">
                <a:solidFill>
                  <a:srgbClr val="002060"/>
                </a:solidFill>
                <a:latin typeface="08서울남산체 EB" pitchFamily="18" charset="-127"/>
                <a:ea typeface="08서울남산체 EB" pitchFamily="18" charset="-127"/>
                <a:cs typeface="+mn-cs"/>
              </a:defRPr>
            </a:lvl1pPr>
          </a:lstStyle>
          <a:p>
            <a:r>
              <a:rPr lang="en-US" dirty="0" smtClean="0"/>
              <a:t>&lt;</a:t>
            </a:r>
            <a:r>
              <a:rPr lang="en-US" altLang="ko-KR" dirty="0" smtClean="0"/>
              <a:t>Sub-topic&gt; 1. </a:t>
            </a:r>
            <a:r>
              <a:rPr lang="ko-KR" altLang="en-US" dirty="0" smtClean="0"/>
              <a:t>예수 사랑</a:t>
            </a:r>
            <a:endParaRPr lang="en-US" dirty="0"/>
          </a:p>
        </p:txBody>
      </p:sp>
      <p:sp>
        <p:nvSpPr>
          <p:cNvPr id="3" name="Content Placeholder 2"/>
          <p:cNvSpPr>
            <a:spLocks noGrp="1"/>
          </p:cNvSpPr>
          <p:nvPr>
            <p:ph idx="1" hasCustomPrompt="1"/>
          </p:nvPr>
        </p:nvSpPr>
        <p:spPr>
          <a:xfrm>
            <a:off x="107504" y="980728"/>
            <a:ext cx="8928992" cy="5256584"/>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baseline="0">
                <a:solidFill>
                  <a:srgbClr val="333399"/>
                </a:solidFill>
                <a:latin typeface="08서울남산체 EB" pitchFamily="18" charset="-127"/>
                <a:ea typeface="08서울남산체 EB" pitchFamily="18" charset="-127"/>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ko-KR" dirty="0" smtClean="0"/>
              <a:t>&lt;Bible Verse&gt;</a:t>
            </a:r>
            <a:br>
              <a:rPr lang="en-US" altLang="ko-KR" dirty="0" smtClean="0"/>
            </a:br>
            <a:r>
              <a:rPr lang="ko-KR" altLang="en-US" dirty="0" smtClean="0"/>
              <a:t>창세기 </a:t>
            </a:r>
            <a:r>
              <a:rPr lang="en-US" altLang="ko-KR" dirty="0" smtClean="0"/>
              <a:t>1:1 </a:t>
            </a:r>
            <a:r>
              <a:rPr lang="en-US" dirty="0" smtClean="0"/>
              <a:t>(Shift-Enter)</a:t>
            </a:r>
            <a:br>
              <a:rPr lang="en-US" dirty="0" smtClean="0"/>
            </a:br>
            <a:r>
              <a:rPr lang="ko-KR" altLang="en-US" dirty="0" smtClean="0"/>
              <a:t>태초에 하나님이 천지를 창조하시니라 </a:t>
            </a:r>
            <a:endParaRPr lang="en-US" altLang="ko-KR"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2"/>
          <p:cNvSpPr>
            <a:spLocks noChangeArrowheads="1"/>
          </p:cNvSpPr>
          <p:nvPr userDrawn="1"/>
        </p:nvSpPr>
        <p:spPr bwMode="auto">
          <a:xfrm>
            <a:off x="683568" y="1988840"/>
            <a:ext cx="7776864" cy="3240360"/>
          </a:xfrm>
          <a:prstGeom prst="roundRect">
            <a:avLst>
              <a:gd name="adj" fmla="val 16667"/>
            </a:avLst>
          </a:prstGeom>
          <a:solidFill>
            <a:schemeClr val="bg1">
              <a:alpha val="50980"/>
            </a:schemeClr>
          </a:solidFill>
          <a:ln w="6350">
            <a:solidFill>
              <a:schemeClr val="bg2"/>
            </a:solidFill>
            <a:round/>
            <a:headEnd/>
            <a:tailEnd/>
          </a:ln>
        </p:spPr>
        <p:txBody>
          <a:bodyPr wrap="none" anchor="ctr"/>
          <a:lstStyle/>
          <a:p>
            <a:pPr algn="ctr">
              <a:lnSpc>
                <a:spcPct val="120000"/>
              </a:lnSpc>
            </a:pPr>
            <a:endParaRPr lang="en-US" altLang="ko-KR" sz="8800" dirty="0" smtClean="0">
              <a:solidFill>
                <a:schemeClr val="accent2"/>
              </a:solidFill>
              <a:latin typeface="08서울남산체 EB" pitchFamily="18" charset="-127"/>
              <a:ea typeface="08서울남산체 EB" pitchFamily="18" charset="-127"/>
            </a:endParaRPr>
          </a:p>
        </p:txBody>
      </p:sp>
      <p:sp>
        <p:nvSpPr>
          <p:cNvPr id="2" name="Title 1"/>
          <p:cNvSpPr>
            <a:spLocks noGrp="1"/>
          </p:cNvSpPr>
          <p:nvPr>
            <p:ph type="ctrTitle" hasCustomPrompt="1"/>
          </p:nvPr>
        </p:nvSpPr>
        <p:spPr>
          <a:xfrm>
            <a:off x="683568" y="620689"/>
            <a:ext cx="7772400" cy="1296144"/>
          </a:xfrm>
        </p:spPr>
        <p:txBody>
          <a:bodyPr>
            <a:normAutofit/>
          </a:bodyPr>
          <a:lstStyle>
            <a:lvl1pPr>
              <a:defRPr sz="6000" b="1">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en-US" altLang="ko-KR" dirty="0" smtClean="0"/>
              <a:t>&lt;Heading&gt;</a:t>
            </a:r>
            <a:br>
              <a:rPr lang="en-US" altLang="ko-KR" dirty="0" smtClean="0"/>
            </a:br>
            <a:r>
              <a:rPr lang="en-US" altLang="ko-KR" dirty="0" smtClean="0"/>
              <a:t>Today’s Sermon</a:t>
            </a:r>
            <a:endParaRPr lang="ko-KR" altLang="en-US" dirty="0" smtClean="0"/>
          </a:p>
        </p:txBody>
      </p:sp>
      <p:sp>
        <p:nvSpPr>
          <p:cNvPr id="3" name="Subtitle 2"/>
          <p:cNvSpPr>
            <a:spLocks noGrp="1"/>
          </p:cNvSpPr>
          <p:nvPr>
            <p:ph type="subTitle" idx="1" hasCustomPrompt="1"/>
          </p:nvPr>
        </p:nvSpPr>
        <p:spPr>
          <a:xfrm>
            <a:off x="827584" y="2060848"/>
            <a:ext cx="7560840" cy="3096344"/>
          </a:xfrm>
          <a:noFill/>
          <a:ln w="0" cap="rnd">
            <a:noFill/>
            <a:round/>
          </a:ln>
        </p:spPr>
        <p:txBody>
          <a:bodyPr anchor="ctr" anchorCtr="0">
            <a:normAutofit/>
          </a:bodyPr>
          <a:lstStyle>
            <a:lvl1pPr marL="0" indent="0" algn="ctr">
              <a:buNone/>
              <a:defRPr lang="en-US" altLang="en-US" sz="8800" kern="1200" dirty="0">
                <a:solidFill>
                  <a:schemeClr val="accent2"/>
                </a:solidFill>
                <a:latin typeface="08서울남산체 EB" pitchFamily="18" charset="-127"/>
                <a:ea typeface="08서울남산체 EB" pitchFamily="18" charset="-127"/>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sz="8800" dirty="0" smtClean="0">
                <a:solidFill>
                  <a:schemeClr val="accent2"/>
                </a:solidFill>
                <a:latin typeface="08서울남산체 EB" pitchFamily="18" charset="-127"/>
                <a:ea typeface="08서울남산체 EB" pitchFamily="18" charset="-127"/>
              </a:rPr>
              <a:t>&lt;Title of Message&gt;</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AA9E5F-5D82-48F9-8466-5BC07B7AF1BA}" type="datetimeFigureOut">
              <a:rPr lang="en-US" smtClean="0"/>
              <a:pPr/>
              <a:t>10/28/2012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C74A933-964F-4FFC-8FC5-6D9255C35EA0}"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3"/>
          <p:cNvSpPr>
            <a:spLocks noChangeAspect="1" noChangeArrowheads="1"/>
          </p:cNvSpPr>
          <p:nvPr userDrawn="1"/>
        </p:nvSpPr>
        <p:spPr bwMode="auto">
          <a:xfrm>
            <a:off x="2483768" y="1268760"/>
            <a:ext cx="4248150" cy="920750"/>
          </a:xfrm>
          <a:prstGeom prst="roundRect">
            <a:avLst>
              <a:gd name="adj" fmla="val 16667"/>
            </a:avLst>
          </a:prstGeom>
          <a:solidFill>
            <a:srgbClr val="FFFFFF">
              <a:alpha val="65881"/>
            </a:srgbClr>
          </a:solidFill>
          <a:ln w="9525" algn="ctr">
            <a:solidFill>
              <a:srgbClr val="969696"/>
            </a:solidFill>
            <a:round/>
            <a:headEnd/>
            <a:tailEnd/>
          </a:ln>
        </p:spPr>
        <p:txBody>
          <a:bodyPr anchor="ctr" anchorCtr="1">
            <a:spAutoFit/>
          </a:bodyPr>
          <a:lstStyle/>
          <a:p>
            <a:pPr algn="ctr">
              <a:lnSpc>
                <a:spcPct val="90000"/>
              </a:lnSpc>
            </a:pPr>
            <a:endParaRPr lang="ko-KR" altLang="ko-KR" sz="5400" b="1">
              <a:solidFill>
                <a:srgbClr val="CC00CC"/>
              </a:solidFill>
              <a:latin typeface="궁서체" pitchFamily="17" charset="-127"/>
              <a:ea typeface="궁서체" pitchFamily="17" charset="-127"/>
            </a:endParaRPr>
          </a:p>
        </p:txBody>
      </p:sp>
      <p:sp>
        <p:nvSpPr>
          <p:cNvPr id="2" name="Title 1"/>
          <p:cNvSpPr>
            <a:spLocks noGrp="1"/>
          </p:cNvSpPr>
          <p:nvPr>
            <p:ph type="ctrTitle" hasCustomPrompt="1"/>
          </p:nvPr>
        </p:nvSpPr>
        <p:spPr>
          <a:xfrm>
            <a:off x="2483768" y="1268760"/>
            <a:ext cx="4248472" cy="936104"/>
          </a:xfrm>
        </p:spPr>
        <p:txBody>
          <a:bodyPr/>
          <a:lstStyle>
            <a:lvl1pPr>
              <a:defRPr b="1" baseline="0">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en-US" altLang="ko-KR" dirty="0" smtClean="0"/>
              <a:t>&lt;</a:t>
            </a:r>
            <a:r>
              <a:rPr lang="ko-KR" altLang="en-US" dirty="0" smtClean="0"/>
              <a:t>제목</a:t>
            </a:r>
            <a:r>
              <a:rPr lang="en-US" altLang="ko-KR" dirty="0" smtClean="0"/>
              <a:t>&gt;</a:t>
            </a:r>
            <a:br>
              <a:rPr lang="en-US" altLang="ko-KR" dirty="0" smtClean="0"/>
            </a:br>
            <a:r>
              <a:rPr lang="en-US" altLang="ko-KR" dirty="0" smtClean="0"/>
              <a:t>Scripture Reading</a:t>
            </a:r>
            <a:endParaRPr lang="ko-KR" altLang="en-US" dirty="0" smtClean="0"/>
          </a:p>
        </p:txBody>
      </p:sp>
      <p:sp>
        <p:nvSpPr>
          <p:cNvPr id="3" name="Subtitle 2"/>
          <p:cNvSpPr>
            <a:spLocks noGrp="1"/>
          </p:cNvSpPr>
          <p:nvPr>
            <p:ph type="subTitle" idx="1" hasCustomPrompt="1"/>
          </p:nvPr>
        </p:nvSpPr>
        <p:spPr>
          <a:xfrm>
            <a:off x="1979712" y="3068960"/>
            <a:ext cx="5112568" cy="2569840"/>
          </a:xfrm>
          <a:solidFill>
            <a:schemeClr val="bg1">
              <a:alpha val="66000"/>
            </a:schemeClr>
          </a:solidFill>
        </p:spPr>
        <p:txBody>
          <a:bodyPr>
            <a:normAutofit/>
          </a:bodyPr>
          <a:lstStyle>
            <a:lvl1pPr marL="0" indent="0" algn="ctr">
              <a:lnSpc>
                <a:spcPct val="120000"/>
              </a:lnSpc>
              <a:spcBef>
                <a:spcPct val="20000"/>
              </a:spcBef>
              <a:buNone/>
              <a:defRPr lang="en-US" altLang="ko-KR" sz="4800" b="1" kern="1200" dirty="0" smtClean="0">
                <a:solidFill>
                  <a:srgbClr val="000066"/>
                </a:solidFill>
                <a:latin typeface="08서울남산체 EB" pitchFamily="18" charset="-127"/>
                <a:ea typeface="08서울남산체 EB" pitchFamily="18" charset="-127"/>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lnSpc>
                <a:spcPct val="120000"/>
              </a:lnSpc>
              <a:spcBef>
                <a:spcPct val="20000"/>
              </a:spcBef>
            </a:pPr>
            <a:r>
              <a:rPr lang="en-US" altLang="ko-KR" sz="4800" dirty="0" smtClean="0">
                <a:solidFill>
                  <a:srgbClr val="000066"/>
                </a:solidFill>
                <a:latin typeface="08서울남산체 EB" pitchFamily="18" charset="-127"/>
                <a:ea typeface="08서울남산체 EB" pitchFamily="18" charset="-127"/>
              </a:rPr>
              <a:t>&lt;Bible Verses&gt;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7" name="Picture 3" descr="C:\Documents and Settings\Media-Recording-PC\Desktop\Stuff\LJLPC and To1Another Logo Combined (Clear).png"/>
          <p:cNvPicPr>
            <a:picLocks noChangeAspect="1" noChangeArrowheads="1"/>
          </p:cNvPicPr>
          <p:nvPr userDrawn="1"/>
        </p:nvPicPr>
        <p:blipFill>
          <a:blip r:embed="rId5" cstate="print"/>
          <a:srcRect/>
          <a:stretch>
            <a:fillRect/>
          </a:stretch>
        </p:blipFill>
        <p:spPr bwMode="auto">
          <a:xfrm>
            <a:off x="6156176" y="5805264"/>
            <a:ext cx="2613596" cy="852702"/>
          </a:xfrm>
          <a:prstGeom prst="rect">
            <a:avLst/>
          </a:prstGeom>
          <a:noFill/>
        </p:spPr>
      </p:pic>
      <p:sp>
        <p:nvSpPr>
          <p:cNvPr id="10" name="TextBox 9"/>
          <p:cNvSpPr txBox="1"/>
          <p:nvPr userDrawn="1"/>
        </p:nvSpPr>
        <p:spPr>
          <a:xfrm>
            <a:off x="107504" y="6309320"/>
            <a:ext cx="3886000" cy="369332"/>
          </a:xfrm>
          <a:prstGeom prst="rect">
            <a:avLst/>
          </a:prstGeom>
          <a:noFill/>
        </p:spPr>
        <p:txBody>
          <a:bodyPr wrap="none" rtlCol="0">
            <a:spAutoFit/>
          </a:bodyPr>
          <a:lstStyle/>
          <a:p>
            <a:r>
              <a:rPr lang="en-US" dirty="0" smtClean="0">
                <a:latin typeface="08서울남산체 EB" pitchFamily="18" charset="-127"/>
                <a:ea typeface="08서울남산체 EB" pitchFamily="18" charset="-127"/>
              </a:rPr>
              <a:t>Scriptures in New Living Translation</a:t>
            </a:r>
            <a:endParaRPr lang="en-US" dirty="0">
              <a:latin typeface="08서울남산체 EB" pitchFamily="18" charset="-127"/>
              <a:ea typeface="08서울남산체 EB" pitchFamily="18" charset="-127"/>
            </a:endParaRPr>
          </a:p>
        </p:txBody>
      </p:sp>
    </p:spTree>
  </p:cSld>
  <p:clrMap bg1="lt1" tx1="dk1" bg2="lt2" tx2="dk2" accent1="accent1" accent2="accent2" accent3="accent3" accent4="accent4" accent5="accent5" accent6="accent6" hlink="hlink" folHlink="folHlink"/>
  <p:sldLayoutIdLst>
    <p:sldLayoutId id="2147483715" r:id="rId1"/>
    <p:sldLayoutId id="2147483714"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3" descr="C:\Documents and Settings\Media-Recording-PC\Desktop\Stuff\LJLPC and To1Another Logo Combined (Clear).png"/>
          <p:cNvPicPr>
            <a:picLocks noChangeAspect="1" noChangeArrowheads="1"/>
          </p:cNvPicPr>
          <p:nvPr userDrawn="1"/>
        </p:nvPicPr>
        <p:blipFill>
          <a:blip r:embed="rId4" cstate="print"/>
          <a:srcRect/>
          <a:stretch>
            <a:fillRect/>
          </a:stretch>
        </p:blipFill>
        <p:spPr bwMode="auto">
          <a:xfrm>
            <a:off x="6156176" y="5805264"/>
            <a:ext cx="2613596" cy="852702"/>
          </a:xfrm>
          <a:prstGeom prst="rect">
            <a:avLst/>
          </a:prstGeom>
          <a:noFill/>
        </p:spPr>
      </p:pic>
    </p:spTree>
  </p:cSld>
  <p:clrMap bg1="lt1" tx1="dk1" bg2="lt2" tx2="dk2" accent1="accent1" accent2="accent2" accent3="accent3" accent4="accent4" accent5="accent5" accent6="accent6" hlink="hlink" folHlink="folHlink"/>
  <p:sldLayoutIdLst>
    <p:sldLayoutId id="214748371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b="0" dirty="0" smtClean="0"/>
              <a:t>The </a:t>
            </a:r>
            <a:r>
              <a:rPr lang="en-US" sz="4800" b="0" dirty="0" smtClean="0"/>
              <a:t>Accomplishment of the New </a:t>
            </a:r>
            <a:r>
              <a:rPr lang="en-US" sz="4800" b="0" dirty="0" smtClean="0"/>
              <a:t>Covenant</a:t>
            </a:r>
            <a:endParaRPr lang="en-US" sz="4800" b="0" dirty="0"/>
          </a:p>
        </p:txBody>
      </p:sp>
      <p:sp>
        <p:nvSpPr>
          <p:cNvPr id="3" name="Subtitle 2"/>
          <p:cNvSpPr>
            <a:spLocks noGrp="1"/>
          </p:cNvSpPr>
          <p:nvPr>
            <p:ph idx="1"/>
          </p:nvPr>
        </p:nvSpPr>
        <p:spPr>
          <a:xfrm>
            <a:off x="107504" y="1700808"/>
            <a:ext cx="8928992" cy="4536504"/>
          </a:xfrm>
        </p:spPr>
        <p:txBody>
          <a:bodyPr>
            <a:normAutofit fontScale="92500" lnSpcReduction="20000"/>
          </a:bodyPr>
          <a:lstStyle/>
          <a:p>
            <a:r>
              <a:rPr lang="en-US" b="0" dirty="0" smtClean="0"/>
              <a:t>Hebrews </a:t>
            </a:r>
            <a:r>
              <a:rPr lang="en-US" b="0" dirty="0" smtClean="0"/>
              <a:t>9:15</a:t>
            </a:r>
            <a:br>
              <a:rPr lang="en-US" b="0" dirty="0" smtClean="0"/>
            </a:br>
            <a:r>
              <a:rPr lang="en-US" b="0" dirty="0" smtClean="0"/>
              <a:t>That </a:t>
            </a:r>
            <a:r>
              <a:rPr lang="en-US" b="0" dirty="0" smtClean="0"/>
              <a:t>is why he is the one who mediates a new covenant between God and people, so that all who are called can receive the eternal inheritance God has promised them. For Christ died to set them free from the penalty of the sins they had committed under that first covenant</a:t>
            </a:r>
            <a:r>
              <a:rPr lang="en-US" b="0" dirty="0" smtClean="0"/>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1Corinthians 12:3</a:t>
            </a:r>
            <a:br>
              <a:rPr lang="en-US" dirty="0" smtClean="0"/>
            </a:br>
            <a:r>
              <a:rPr lang="en-US" dirty="0" smtClean="0"/>
              <a:t>So I want you to know that no one speaking by the Spirit of God will curse Jesus, and </a:t>
            </a:r>
            <a:r>
              <a:rPr lang="en-US" dirty="0" smtClean="0">
                <a:solidFill>
                  <a:srgbClr val="FF0000"/>
                </a:solidFill>
              </a:rPr>
              <a:t>no one can say Jesus is Lord, except by the Holy Spirit.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2Corinthians 3:18</a:t>
            </a:r>
            <a:br>
              <a:rPr lang="en-US" dirty="0" smtClean="0"/>
            </a:br>
            <a:r>
              <a:rPr lang="en-US" dirty="0" smtClean="0"/>
              <a:t>So all of us who have had that veil removed can see and </a:t>
            </a:r>
            <a:r>
              <a:rPr lang="en-US" dirty="0" smtClean="0">
                <a:solidFill>
                  <a:srgbClr val="FF0000"/>
                </a:solidFill>
              </a:rPr>
              <a:t>reflect the glory of the Lord</a:t>
            </a:r>
            <a:r>
              <a:rPr lang="en-US" dirty="0" smtClean="0"/>
              <a:t>. And the Lord—who is the Spirit—makes us more and more like him as we are changed into his glorious image.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92500" lnSpcReduction="20000"/>
          </a:bodyPr>
          <a:lstStyle/>
          <a:p>
            <a:pPr lvl="0"/>
            <a:r>
              <a:rPr lang="en-US" dirty="0" smtClean="0"/>
              <a:t>John 5:24-25</a:t>
            </a:r>
            <a:br>
              <a:rPr lang="en-US" dirty="0" smtClean="0"/>
            </a:br>
            <a:r>
              <a:rPr lang="en-US" dirty="0" smtClean="0"/>
              <a:t>24 “I tell you the truth, </a:t>
            </a:r>
            <a:r>
              <a:rPr lang="en-US" dirty="0" smtClean="0">
                <a:solidFill>
                  <a:srgbClr val="FF0000"/>
                </a:solidFill>
              </a:rPr>
              <a:t>those who listen to my message and believe in God who sent me have eternal life</a:t>
            </a:r>
            <a:r>
              <a:rPr lang="en-US" dirty="0" smtClean="0"/>
              <a:t>. They will never be condemned for their sins, but </a:t>
            </a:r>
            <a:r>
              <a:rPr lang="en-US" dirty="0" smtClean="0">
                <a:solidFill>
                  <a:srgbClr val="FF0000"/>
                </a:solidFill>
              </a:rPr>
              <a:t>they have </a:t>
            </a:r>
            <a:r>
              <a:rPr lang="en-US" dirty="0" smtClean="0"/>
              <a:t>already </a:t>
            </a:r>
            <a:r>
              <a:rPr lang="en-US" dirty="0" smtClean="0">
                <a:solidFill>
                  <a:srgbClr val="FF0000"/>
                </a:solidFill>
              </a:rPr>
              <a:t>passed from death into life</a:t>
            </a:r>
            <a:r>
              <a:rPr lang="en-US" dirty="0" smtClean="0"/>
              <a:t>. 25 “And I assure you that the time is coming, indeed it’s here now, when </a:t>
            </a:r>
            <a:r>
              <a:rPr lang="en-US" dirty="0" smtClean="0">
                <a:solidFill>
                  <a:srgbClr val="FF0000"/>
                </a:solidFill>
              </a:rPr>
              <a:t>the dead will hear my voice—the voice of the Son of God</a:t>
            </a:r>
            <a:r>
              <a:rPr lang="en-US" dirty="0" smtClean="0"/>
              <a:t>. And </a:t>
            </a:r>
            <a:r>
              <a:rPr lang="en-US" dirty="0" smtClean="0">
                <a:solidFill>
                  <a:srgbClr val="FF0000"/>
                </a:solidFill>
              </a:rPr>
              <a:t>those who listen will live</a:t>
            </a:r>
            <a:r>
              <a:rPr lang="en-US" dirty="0" smtClean="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914400" lvl="0" indent="-914400"/>
            <a:r>
              <a:rPr lang="en-US" dirty="0" smtClean="0"/>
              <a:t>3.	Blessings for those whose lives New Covenant has been accomplished</a:t>
            </a:r>
            <a:endParaRPr lang="en-US" dirty="0"/>
          </a:p>
        </p:txBody>
      </p:sp>
      <p:sp>
        <p:nvSpPr>
          <p:cNvPr id="3" name="Subtitle 2"/>
          <p:cNvSpPr>
            <a:spLocks noGrp="1"/>
          </p:cNvSpPr>
          <p:nvPr>
            <p:ph idx="1"/>
          </p:nvPr>
        </p:nvSpPr>
        <p:spPr>
          <a:xfrm>
            <a:off x="107504" y="1340768"/>
            <a:ext cx="8928992" cy="4896544"/>
          </a:xfrm>
        </p:spPr>
        <p:txBody>
          <a:bodyPr>
            <a:normAutofit fontScale="92500"/>
          </a:bodyPr>
          <a:lstStyle/>
          <a:p>
            <a:pPr lvl="0"/>
            <a:r>
              <a:rPr lang="en-US" dirty="0" smtClean="0"/>
              <a:t>2Corinthians 4:16-18</a:t>
            </a:r>
            <a:br>
              <a:rPr lang="en-US" dirty="0" smtClean="0"/>
            </a:br>
            <a:r>
              <a:rPr lang="en-US" dirty="0" smtClean="0"/>
              <a:t>16 That is why we never give up. </a:t>
            </a:r>
            <a:r>
              <a:rPr lang="en-US" dirty="0" smtClean="0">
                <a:solidFill>
                  <a:srgbClr val="FF0000"/>
                </a:solidFill>
              </a:rPr>
              <a:t>Though our bodies are dying, our spirits are being renewed every day</a:t>
            </a:r>
            <a:r>
              <a:rPr lang="en-US" dirty="0" smtClean="0"/>
              <a:t>. 17 For our present troubles are small and won’t last very long. Yet they produce for us a glory that vastly outweighs them and will last forever!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914400" lvl="0" indent="-914400"/>
            <a:r>
              <a:rPr lang="en-US" dirty="0" smtClean="0"/>
              <a:t>3.	Blessings of lives where the New Covenant has been accomplished</a:t>
            </a:r>
            <a:endParaRPr lang="en-US" dirty="0"/>
          </a:p>
        </p:txBody>
      </p:sp>
      <p:sp>
        <p:nvSpPr>
          <p:cNvPr id="3" name="Subtitle 2"/>
          <p:cNvSpPr>
            <a:spLocks noGrp="1"/>
          </p:cNvSpPr>
          <p:nvPr>
            <p:ph idx="1"/>
          </p:nvPr>
        </p:nvSpPr>
        <p:spPr>
          <a:xfrm>
            <a:off x="107504" y="1340768"/>
            <a:ext cx="8928992" cy="4896544"/>
          </a:xfrm>
        </p:spPr>
        <p:txBody>
          <a:bodyPr>
            <a:normAutofit/>
          </a:bodyPr>
          <a:lstStyle/>
          <a:p>
            <a:pPr lvl="0"/>
            <a:r>
              <a:rPr lang="en-US" dirty="0" smtClean="0"/>
              <a:t>2Corinthians 4:16-18</a:t>
            </a:r>
            <a:br>
              <a:rPr lang="en-US" dirty="0" smtClean="0"/>
            </a:br>
            <a:r>
              <a:rPr lang="en-US" dirty="0" smtClean="0"/>
              <a:t>18 </a:t>
            </a:r>
            <a:r>
              <a:rPr lang="en-US" dirty="0" smtClean="0"/>
              <a:t>So we don’t look at the troubles we can see now; rather, we fix our gaze on things that cannot be seen. </a:t>
            </a:r>
            <a:r>
              <a:rPr lang="en-US" dirty="0" smtClean="0">
                <a:solidFill>
                  <a:srgbClr val="FF0000"/>
                </a:solidFill>
              </a:rPr>
              <a:t>For the things we see now will soon be gone, but the things we cannot see will last forever</a:t>
            </a: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92500" lnSpcReduction="20000"/>
          </a:bodyPr>
          <a:lstStyle/>
          <a:p>
            <a:pPr lvl="0"/>
            <a:r>
              <a:rPr lang="en-US" dirty="0" smtClean="0"/>
              <a:t>2Corinthians 4:3-4</a:t>
            </a:r>
            <a:br>
              <a:rPr lang="en-US" dirty="0" smtClean="0"/>
            </a:br>
            <a:r>
              <a:rPr lang="en-US" dirty="0" smtClean="0"/>
              <a:t>3 If the Good News we preach is hidden behind a veil, it is hidden only from people who are perishing. 4 Satan, who is the god of this world, has blinded the minds of those who don’t believe. They are unable to see the glorious light of the Good News. They don’t understand this message about the glory of Christ, who is the exact likeness of God.</a:t>
            </a:r>
          </a:p>
          <a:p>
            <a:pPr lvl="0"/>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Deuteronomy 30:6</a:t>
            </a:r>
            <a:br>
              <a:rPr lang="en-US" dirty="0" smtClean="0"/>
            </a:br>
            <a:r>
              <a:rPr lang="en-US" dirty="0" smtClean="0"/>
              <a:t>“The Lord your God will change your heart and the hearts of all your descendants, so that </a:t>
            </a:r>
            <a:r>
              <a:rPr lang="en-US" dirty="0" smtClean="0">
                <a:solidFill>
                  <a:srgbClr val="FF0000"/>
                </a:solidFill>
              </a:rPr>
              <a:t>you will love him with all your heart and soul and so you may live</a:t>
            </a:r>
            <a:r>
              <a:rPr lang="en-US" dirty="0"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914400" lvl="0" indent="-914400"/>
            <a:r>
              <a:rPr lang="en-US" dirty="0" smtClean="0"/>
              <a:t>1.	How was the new covenant accomplished?</a:t>
            </a:r>
            <a:endParaRPr lang="en-US" dirty="0"/>
          </a:p>
        </p:txBody>
      </p:sp>
      <p:sp>
        <p:nvSpPr>
          <p:cNvPr id="3" name="Subtitle 2"/>
          <p:cNvSpPr>
            <a:spLocks noGrp="1"/>
          </p:cNvSpPr>
          <p:nvPr>
            <p:ph idx="1"/>
          </p:nvPr>
        </p:nvSpPr>
        <p:spPr>
          <a:xfrm>
            <a:off x="107504" y="1340768"/>
            <a:ext cx="8928992" cy="4896544"/>
          </a:xfrm>
        </p:spPr>
        <p:txBody>
          <a:bodyPr>
            <a:normAutofit/>
          </a:bodyPr>
          <a:lstStyle/>
          <a:p>
            <a:pPr lvl="0"/>
            <a:r>
              <a:rPr lang="en-US" dirty="0" smtClean="0"/>
              <a:t>Hebrews 7:28</a:t>
            </a:r>
            <a:br>
              <a:rPr lang="en-US" dirty="0" smtClean="0"/>
            </a:br>
            <a:r>
              <a:rPr lang="en-US" dirty="0" smtClean="0"/>
              <a:t>The law appointed high priests who were limited by human weakness. But after the law was given, God appointed his Son with an oath, and his Son has been made the perfect High Priest forever.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fontScale="92500"/>
          </a:bodyPr>
          <a:lstStyle/>
          <a:p>
            <a:pPr lvl="0"/>
            <a:r>
              <a:rPr lang="en-US" dirty="0" smtClean="0"/>
              <a:t>Hebrews 9:15</a:t>
            </a:r>
            <a:br>
              <a:rPr lang="en-US" dirty="0" smtClean="0"/>
            </a:br>
            <a:r>
              <a:rPr lang="en-US" dirty="0" smtClean="0"/>
              <a:t>That is why </a:t>
            </a:r>
            <a:r>
              <a:rPr lang="en-US" dirty="0" smtClean="0">
                <a:solidFill>
                  <a:srgbClr val="FF0000"/>
                </a:solidFill>
              </a:rPr>
              <a:t>he is the one who mediates </a:t>
            </a:r>
            <a:r>
              <a:rPr lang="en-US" dirty="0" smtClean="0"/>
              <a:t>a new covenant between God and people, so that all who are called can receive the eternal inheritance God has promised them. For Christ died to set them free from the penalty of the sins they had committed under that first covenant.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John 1:29</a:t>
            </a:r>
            <a:br>
              <a:rPr lang="en-US" dirty="0" smtClean="0"/>
            </a:br>
            <a:r>
              <a:rPr lang="en-US" dirty="0" smtClean="0"/>
              <a:t>The next day John saw Jesus coming toward him and said, “Look! </a:t>
            </a:r>
            <a:r>
              <a:rPr lang="en-US" dirty="0" smtClean="0">
                <a:solidFill>
                  <a:srgbClr val="FF0000"/>
                </a:solidFill>
              </a:rPr>
              <a:t>The Lamb of God who takes away the sin of the world!”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914400" lvl="0" indent="-914400"/>
            <a:r>
              <a:rPr lang="en-US" dirty="0" smtClean="0"/>
              <a:t>2.	He came as the mediator of the New Covenant</a:t>
            </a:r>
            <a:endParaRPr lang="en-US" dirty="0"/>
          </a:p>
        </p:txBody>
      </p:sp>
      <p:sp>
        <p:nvSpPr>
          <p:cNvPr id="3" name="Subtitle 2"/>
          <p:cNvSpPr>
            <a:spLocks noGrp="1"/>
          </p:cNvSpPr>
          <p:nvPr>
            <p:ph idx="1"/>
          </p:nvPr>
        </p:nvSpPr>
        <p:spPr>
          <a:xfrm>
            <a:off x="107504" y="1412776"/>
            <a:ext cx="8928992" cy="4824536"/>
          </a:xfrm>
        </p:spPr>
        <p:txBody>
          <a:bodyPr>
            <a:normAutofit lnSpcReduction="10000"/>
          </a:bodyPr>
          <a:lstStyle/>
          <a:p>
            <a:pPr lvl="0"/>
            <a:r>
              <a:rPr lang="en-US" dirty="0" smtClean="0"/>
              <a:t>John 3:3, 5</a:t>
            </a:r>
            <a:br>
              <a:rPr lang="en-US" dirty="0" smtClean="0"/>
            </a:br>
            <a:r>
              <a:rPr lang="en-US" dirty="0" smtClean="0"/>
              <a:t>3 Jesus replied, “I tell you the truth, </a:t>
            </a:r>
            <a:r>
              <a:rPr lang="en-US" dirty="0" smtClean="0">
                <a:solidFill>
                  <a:srgbClr val="FF0000"/>
                </a:solidFill>
              </a:rPr>
              <a:t>unless you are born again</a:t>
            </a:r>
            <a:r>
              <a:rPr lang="en-US" dirty="0" smtClean="0"/>
              <a:t>, you cannot see the Kingdom of God.” 5 Jesus replied, “I assure you, no one can enter the Kingdom of God without being born of water and the Spirit.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John 1:12</a:t>
            </a:r>
            <a:br>
              <a:rPr lang="en-US" dirty="0" smtClean="0"/>
            </a:br>
            <a:r>
              <a:rPr lang="en-US" dirty="0" smtClean="0"/>
              <a:t>But to all who believed him and accepted him, </a:t>
            </a:r>
            <a:r>
              <a:rPr lang="en-US" dirty="0" smtClean="0">
                <a:solidFill>
                  <a:srgbClr val="FF0000"/>
                </a:solidFill>
              </a:rPr>
              <a:t>he gave the right to become children of God</a:t>
            </a:r>
            <a:r>
              <a:rPr lang="en-US" dirty="0"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James 1:18</a:t>
            </a:r>
            <a:br>
              <a:rPr lang="en-US" dirty="0" smtClean="0"/>
            </a:br>
            <a:r>
              <a:rPr lang="en-US" dirty="0" smtClean="0">
                <a:solidFill>
                  <a:srgbClr val="FF0000"/>
                </a:solidFill>
              </a:rPr>
              <a:t>He chose to give birth to us by giving us his true word</a:t>
            </a:r>
            <a:r>
              <a:rPr lang="en-US" dirty="0" smtClean="0"/>
              <a:t>. And we, out of all creation, became his prized possession.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Subtitle 2"/>
          <p:cNvSpPr>
            <a:spLocks noGrp="1"/>
          </p:cNvSpPr>
          <p:nvPr>
            <p:ph idx="1"/>
          </p:nvPr>
        </p:nvSpPr>
        <p:spPr/>
        <p:txBody>
          <a:bodyPr>
            <a:normAutofit/>
          </a:bodyPr>
          <a:lstStyle/>
          <a:p>
            <a:pPr lvl="0"/>
            <a:r>
              <a:rPr lang="en-US" dirty="0" smtClean="0"/>
              <a:t>1John 5:11-12</a:t>
            </a:r>
            <a:br>
              <a:rPr lang="en-US" dirty="0" smtClean="0"/>
            </a:br>
            <a:r>
              <a:rPr lang="en-US" dirty="0" smtClean="0"/>
              <a:t>11 And this is what God has testified: He has </a:t>
            </a:r>
            <a:r>
              <a:rPr lang="en-US" dirty="0" smtClean="0">
                <a:solidFill>
                  <a:srgbClr val="FF0000"/>
                </a:solidFill>
              </a:rPr>
              <a:t>given us eternal life</a:t>
            </a:r>
            <a:r>
              <a:rPr lang="en-US" dirty="0" smtClean="0"/>
              <a:t>, and this </a:t>
            </a:r>
            <a:r>
              <a:rPr lang="en-US" dirty="0" smtClean="0">
                <a:solidFill>
                  <a:srgbClr val="FF0000"/>
                </a:solidFill>
              </a:rPr>
              <a:t>life is in his Son</a:t>
            </a:r>
            <a:r>
              <a:rPr lang="en-US" dirty="0" smtClean="0"/>
              <a:t>. 12 Whoever has the </a:t>
            </a:r>
            <a:r>
              <a:rPr lang="en-US" dirty="0" smtClean="0">
                <a:solidFill>
                  <a:srgbClr val="FF0000"/>
                </a:solidFill>
              </a:rPr>
              <a:t>Son has life</a:t>
            </a:r>
            <a:r>
              <a:rPr lang="en-US" dirty="0" smtClean="0"/>
              <a:t>; whoever </a:t>
            </a:r>
            <a:r>
              <a:rPr lang="en-US" dirty="0" smtClean="0">
                <a:solidFill>
                  <a:srgbClr val="FF0000"/>
                </a:solidFill>
              </a:rPr>
              <a:t>does not </a:t>
            </a:r>
            <a:r>
              <a:rPr lang="en-US" dirty="0" smtClean="0"/>
              <a:t>have God’s Son </a:t>
            </a:r>
            <a:r>
              <a:rPr lang="en-US" dirty="0" smtClean="0">
                <a:solidFill>
                  <a:srgbClr val="FF0000"/>
                </a:solidFill>
              </a:rPr>
              <a:t>does not have life</a:t>
            </a:r>
            <a:r>
              <a:rPr lang="en-US" dirty="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8395</TotalTime>
  <Words>46</Words>
  <Application>Microsoft Office PowerPoint</Application>
  <PresentationFormat>On-screen Show (4:3)</PresentationFormat>
  <Paragraphs>20</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4_Custom Design</vt:lpstr>
      <vt:lpstr>5_Custom Design</vt:lpstr>
      <vt:lpstr>The Accomplishment of the New Covenant</vt:lpstr>
      <vt:lpstr>Slide 2</vt:lpstr>
      <vt:lpstr>1. How was the new covenant accomplished?</vt:lpstr>
      <vt:lpstr>Slide 4</vt:lpstr>
      <vt:lpstr>Slide 5</vt:lpstr>
      <vt:lpstr>2. He came as the mediator of the New Covenant</vt:lpstr>
      <vt:lpstr>Slide 7</vt:lpstr>
      <vt:lpstr>Slide 8</vt:lpstr>
      <vt:lpstr>Slide 9</vt:lpstr>
      <vt:lpstr>Slide 10</vt:lpstr>
      <vt:lpstr>Slide 11</vt:lpstr>
      <vt:lpstr>Slide 12</vt:lpstr>
      <vt:lpstr>3. Blessings for those whose lives New Covenant has been accomplished</vt:lpstr>
      <vt:lpstr>3. Blessings of lives where the New Covenant has been accomplished</vt:lpstr>
      <vt:lpstr>Slide 15</vt:lpstr>
    </vt:vector>
  </TitlesOfParts>
  <Company>CMA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2008년 11월 30일</dc:title>
  <dc:creator>시골천사</dc:creator>
  <cp:lastModifiedBy>Sang Won Sur</cp:lastModifiedBy>
  <cp:revision>632</cp:revision>
  <dcterms:created xsi:type="dcterms:W3CDTF">2008-09-16T01:03:40Z</dcterms:created>
  <dcterms:modified xsi:type="dcterms:W3CDTF">2012-10-28T15:47:07Z</dcterms:modified>
</cp:coreProperties>
</file>